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8" r:id="rId4"/>
    <p:sldId id="286" r:id="rId5"/>
    <p:sldId id="287" r:id="rId6"/>
    <p:sldId id="288" r:id="rId7"/>
    <p:sldId id="289" r:id="rId8"/>
    <p:sldId id="290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pkaz@gmail.com" initials="v" lastIdx="1" clrIdx="0">
    <p:extLst>
      <p:ext uri="{19B8F6BF-5375-455C-9EA6-DF929625EA0E}">
        <p15:presenceInfo xmlns:p15="http://schemas.microsoft.com/office/powerpoint/2012/main" userId="1c4acef8e33422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FACAE28-9A04-458A-81E0-B2DD6B7161CA}" type="datetimeFigureOut">
              <a:rPr lang="ru-RU" smtClean="0"/>
              <a:t>08.02.2023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FE22-D7B3-460C-BE35-80E88E34D5A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000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AE28-9A04-458A-81E0-B2DD6B7161CA}" type="datetimeFigureOut">
              <a:rPr lang="ru-RU" smtClean="0"/>
              <a:t>08.02.2023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FE22-D7B3-460C-BE35-80E88E34D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96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AE28-9A04-458A-81E0-B2DD6B7161CA}" type="datetimeFigureOut">
              <a:rPr lang="ru-RU" smtClean="0"/>
              <a:t>08.02.2023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FE22-D7B3-460C-BE35-80E88E34D5A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44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AE28-9A04-458A-81E0-B2DD6B7161CA}" type="datetimeFigureOut">
              <a:rPr lang="ru-RU" smtClean="0"/>
              <a:t>08.02.2023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FE22-D7B3-460C-BE35-80E88E34D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39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AE28-9A04-458A-81E0-B2DD6B7161CA}" type="datetimeFigureOut">
              <a:rPr lang="ru-RU" smtClean="0"/>
              <a:t>08.02.2023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FE22-D7B3-460C-BE35-80E88E34D5A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446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AE28-9A04-458A-81E0-B2DD6B7161CA}" type="datetimeFigureOut">
              <a:rPr lang="ru-RU" smtClean="0"/>
              <a:t>08.02.2023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FE22-D7B3-460C-BE35-80E88E34D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5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AE28-9A04-458A-81E0-B2DD6B7161CA}" type="datetimeFigureOut">
              <a:rPr lang="ru-RU" smtClean="0"/>
              <a:t>08.02.2023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FE22-D7B3-460C-BE35-80E88E34D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81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AE28-9A04-458A-81E0-B2DD6B7161CA}" type="datetimeFigureOut">
              <a:rPr lang="ru-RU" smtClean="0"/>
              <a:t>08.02.2023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FE22-D7B3-460C-BE35-80E88E34D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55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AE28-9A04-458A-81E0-B2DD6B7161CA}" type="datetimeFigureOut">
              <a:rPr lang="ru-RU" smtClean="0"/>
              <a:t>08.02.2023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FE22-D7B3-460C-BE35-80E88E34D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94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AE28-9A04-458A-81E0-B2DD6B7161CA}" type="datetimeFigureOut">
              <a:rPr lang="ru-RU" smtClean="0"/>
              <a:t>08.02.2023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FE22-D7B3-460C-BE35-80E88E34D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53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AE28-9A04-458A-81E0-B2DD6B7161CA}" type="datetimeFigureOut">
              <a:rPr lang="ru-RU" smtClean="0"/>
              <a:t>08.02.2023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FE22-D7B3-460C-BE35-80E88E34D5A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1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FACAE28-9A04-458A-81E0-B2DD6B7161CA}" type="datetimeFigureOut">
              <a:rPr lang="ru-RU" smtClean="0"/>
              <a:t>08.02.2023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F73FE22-D7B3-460C-BE35-80E88E34D5A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96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94DA7-90F6-47FE-B016-2BB94D26B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4960137"/>
            <a:ext cx="8458200" cy="157920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 </a:t>
            </a:r>
            <a:r>
              <a:rPr lang="en-US" sz="2400" b="1" dirty="0">
                <a:latin typeface="Times New Roman" panose="02020603050405020304" pitchFamily="18" charset="0"/>
              </a:rPr>
              <a:t>1</a:t>
            </a:r>
            <a:r>
              <a:rPr lang="ru-RU" sz="2400" b="1" dirty="0">
                <a:latin typeface="Times New Roman" panose="02020603050405020304" pitchFamily="18" charset="0"/>
              </a:rPr>
              <a:t>5</a:t>
            </a:r>
            <a:r>
              <a:rPr lang="en-US" sz="2400" b="1" dirty="0">
                <a:latin typeface="Times New Roman" panose="02020603050405020304" pitchFamily="18" charset="0"/>
              </a:rPr>
              <a:t> support systems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Course: “academic writing”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4671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1EBDA-43AF-4EF3-9AE6-E6FFDEA3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97103"/>
            <a:ext cx="9012935" cy="403443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Open Sans" panose="020B0606030504020204" pitchFamily="34" charset="0"/>
              </a:rPr>
              <a:t>contents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48805-B0E8-4268-93E6-E15037D16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09" y="1274617"/>
            <a:ext cx="4676464" cy="4599709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Searching the Internet</a:t>
            </a:r>
          </a:p>
          <a:p>
            <a:pPr marL="457200" indent="-457200" algn="l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Writers’ groups</a:t>
            </a:r>
          </a:p>
          <a:p>
            <a:pPr marL="457200" indent="-457200" algn="l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Avoiding writer’s block</a:t>
            </a:r>
          </a:p>
          <a:p>
            <a:pPr marL="457200" indent="-457200" algn="l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Mentoring </a:t>
            </a:r>
          </a:p>
          <a:p>
            <a:pPr marL="457200" indent="-457200" algn="l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 of references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8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A9554B8-A431-4C23-8D30-9983DA493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07" y="1385454"/>
            <a:ext cx="5888182" cy="40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1EBDA-43AF-4EF3-9AE6-E6FFDEA3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044" y="223863"/>
            <a:ext cx="10141527" cy="6112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</a:rPr>
              <a:t>1. Searching the Internet</a:t>
            </a:r>
            <a:endParaRPr lang="en-US" sz="28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48805-B0E8-4268-93E6-E15037D16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21" y="1671396"/>
            <a:ext cx="6219097" cy="3967403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24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Use international and reliable search engines (Google, Altavista, All-the-Web, etc.)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sz="2400" b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web-sites with tutorials (YouTube, Bright Planet, The Spite Project, etc.)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Narrow your search accordingly and use the exact words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both basic and advanced searching </a:t>
            </a:r>
            <a:endParaRPr lang="en-US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7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1EBDA-43AF-4EF3-9AE6-E6FFDEA3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044" y="223863"/>
            <a:ext cx="10141527" cy="6112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</a:rPr>
              <a:t>2. writers’ groups</a:t>
            </a:r>
            <a:endParaRPr lang="en-US" sz="28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48805-B0E8-4268-93E6-E15037D16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4" y="1295037"/>
            <a:ext cx="6219097" cy="3967403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are a good way for researchers to share their experiences of endless drafts, the acceptance or rejection of a paper and bad writing days.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an excellent way for juniors to pick up writing skills from seniors and for seniors to be kept up to speed by their junior colleagues.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Groups of four to six writers who meet once a month or every second week work well. Bigger groups of more than eight writers should probably be split into two to work effectively.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need to use gentle communication skills such as saying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 reader may be confused here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rather than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This section confuses me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 can’t understand what this means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D01B64-8745-4D59-9B81-3D83B716F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85" y="1671396"/>
            <a:ext cx="5550715" cy="31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54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1EBDA-43AF-4EF3-9AE6-E6FFDEA3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044" y="223863"/>
            <a:ext cx="10141527" cy="6112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</a:rPr>
              <a:t>2. writers’ groups</a:t>
            </a:r>
            <a:endParaRPr lang="en-US" sz="28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48805-B0E8-4268-93E6-E15037D16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03" y="1445297"/>
            <a:ext cx="6219097" cy="39674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Writers’ group activities: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Collect examples of good writing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Circulate any inspiring, motivating, or educational materials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writing in progress Hold 2-minute writing clinics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 abstracts or letters by 20%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fun word spotting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Share ideas about improving writing productivity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Run a workshop on time-management strategies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C039BB-F2A2-40D4-B1AB-AEEAF6997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5298"/>
            <a:ext cx="5289871" cy="39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7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1EBDA-43AF-4EF3-9AE6-E6FFDEA3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044" y="223863"/>
            <a:ext cx="10141527" cy="6112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</a:rPr>
              <a:t>3. writer’s block</a:t>
            </a:r>
            <a:endParaRPr lang="en-US" sz="28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48805-B0E8-4268-93E6-E15037D16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29" y="1017594"/>
            <a:ext cx="6219097" cy="39674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Managing writer’s block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signs and react to them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Join a writers’ group and hold a brainstorming session 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stressrelieving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activities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Seek help from your mentor or supervisor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time out to let your brain debrief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 after your health, diet, and sleep patterns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a life outside research with your family and friends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inspiration in non-scientific activities (music, art, sport, etc.)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a stress-release activity (exercise, walking the dog, movies, etc.)</a:t>
            </a:r>
          </a:p>
          <a:p>
            <a:pPr marL="0" indent="0" algn="ctr">
              <a:buNone/>
            </a:pP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C039BB-F2A2-40D4-B1AB-AEEAF6997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5298"/>
            <a:ext cx="5289871" cy="39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1EBDA-43AF-4EF3-9AE6-E6FFDEA3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044" y="223863"/>
            <a:ext cx="10141527" cy="6112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</a:rPr>
              <a:t>4. mentoring</a:t>
            </a:r>
            <a:endParaRPr lang="en-US" sz="28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48805-B0E8-4268-93E6-E15037D16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45" y="2167969"/>
            <a:ext cx="5289872" cy="899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Mentoring happens when a senior researcher shares his or her expertise with a junior researcher. This method of passing on corporate experience to younger colleagues in a trusting way has been used widely over hundreds of years.</a:t>
            </a:r>
            <a:endParaRPr lang="en-US" sz="32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C88806-0123-4D40-B322-FDB44BFAB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65621"/>
            <a:ext cx="5890137" cy="392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90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1EBDA-43AF-4EF3-9AE6-E6FFDEA3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044" y="223863"/>
            <a:ext cx="10141527" cy="6112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</a:rPr>
              <a:t>4. mentoring</a:t>
            </a:r>
            <a:endParaRPr lang="en-US" sz="28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48805-B0E8-4268-93E6-E15037D16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7" y="1303389"/>
            <a:ext cx="5289872" cy="899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Responsibilities of mentors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advice and support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Impart knowledge, information, guidance, wisdom, and insight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access to research and financial resources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Foster quality and integrity in scientific practice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Promote excellence in scientific writing by reviewing writing regularly and providing timely feedback</a:t>
            </a:r>
            <a:endParaRPr lang="en-US" sz="36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BF6FB3F-7C6F-453E-B388-FE2BA22D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69" y="1548580"/>
            <a:ext cx="6098305" cy="376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2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21A6B-92BF-4D8F-815D-21CE7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</a:rPr>
              <a:t>References</a:t>
            </a:r>
            <a:endParaRPr lang="ru-RU" sz="2800" b="1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23BF5C-E877-48C8-B322-27DBCA13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3" y="2427731"/>
            <a:ext cx="9720073" cy="248716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Peat Jennifer (2002). Scientific Writing - Easy when you know how. BMJ Books.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Pictures are taken from the Google Search.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63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162</TotalTime>
  <Words>472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Open Sans</vt:lpstr>
      <vt:lpstr>Times New Roman</vt:lpstr>
      <vt:lpstr>Tw Cen MT</vt:lpstr>
      <vt:lpstr>Tw Cen MT Condensed</vt:lpstr>
      <vt:lpstr>Wingdings</vt:lpstr>
      <vt:lpstr>Wingdings 3</vt:lpstr>
      <vt:lpstr>Интеграл</vt:lpstr>
      <vt:lpstr>PT 15 support systems   Course: “academic writing”</vt:lpstr>
      <vt:lpstr>contents</vt:lpstr>
      <vt:lpstr>1. Searching the Internet</vt:lpstr>
      <vt:lpstr>2. writers’ groups</vt:lpstr>
      <vt:lpstr>2. writers’ groups</vt:lpstr>
      <vt:lpstr>3. writer’s block</vt:lpstr>
      <vt:lpstr>4. mentoring</vt:lpstr>
      <vt:lpstr>4. mentoring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СЗ1-2. «Междисциплинарность науки о языке». Взаимосвязь языкознания с другими науками   Дисциплина: «Методы научных исследований»</dc:title>
  <dc:creator>vipkaz@gmail.com</dc:creator>
  <cp:lastModifiedBy>Кажибекова Айым</cp:lastModifiedBy>
  <cp:revision>23</cp:revision>
  <dcterms:created xsi:type="dcterms:W3CDTF">2021-09-24T21:31:08Z</dcterms:created>
  <dcterms:modified xsi:type="dcterms:W3CDTF">2023-02-08T10:35:02Z</dcterms:modified>
</cp:coreProperties>
</file>